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1" r:id="rId2"/>
    <p:sldId id="273" r:id="rId3"/>
    <p:sldId id="277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100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F8833-F898-4891-9D43-24311D89C76F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3D70A-DB58-4AEA-B8A0-00B18A3CD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871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Конфиденциально. Коммерческая тайна. Обладатель: ООО “Юнилевер Русь”, Российская Федерация, г. Москва, ул.Сергея Макеева, д. 13. Не реклама. Распространяется среди ограниченного круга лиц – оптовых покупателей продукции ООО «Юнилевер Русь»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C5A79-C540-4553-88FD-260924D3442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128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Конфиденциально. Коммерческая тайна. Обладатель: ООО “Юнилевер Русь”, Российская Федерация, г. Москва, ул.Сергея Макеева, д. 13. Не реклама. Распространяется среди ограниченного круга лиц – оптовых покупателей продукции ООО «Юнилевер Русь»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C5A79-C540-4553-88FD-260924D3442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541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Конфиденциально. Коммерческая тайна. Обладатель: ООО “Юнилевер Русь”, Российская Федерация, г. Москва, ул.Сергея Макеева, д. 13. Не реклама. Распространяется среди ограниченного круга лиц – оптовых покупателей продукции ООО «Юнилевер Русь»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C5A79-C540-4553-88FD-260924D3442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9986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Конфиденциально. Коммерческая тайна. Обладатель: ООО “Юнилевер Русь”, Российская Федерация, г. Москва, ул.Сергея Макеева, д. 13. Не реклама. Распространяется среди ограниченного круга лиц – оптовых покупателей продукции ООО «Юнилевер Русь»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C5A79-C540-4553-88FD-260924D3442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664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Конфиденциально. Коммерческая тайна. Обладатель: ООО “Юнилевер Русь”, Российская Федерация, г. Москва, ул.Сергея Макеева, д. 13. Не реклама. Распространяется среди ограниченного круга лиц – оптовых покупателей продукции ООО «Юнилевер Русь»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AC5A79-C540-4553-88FD-260924D3442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2629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row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1C153-E5E6-5243-A92E-B6A15E4B1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6075"/>
            <a:ext cx="9314329" cy="1325563"/>
          </a:xfrm>
        </p:spPr>
        <p:txBody>
          <a:bodyPr anchor="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5BC24-ADD1-5743-8CCE-0047814F1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spcCol="540000"/>
          <a:lstStyle>
            <a:lvl2pPr>
              <a:buClr>
                <a:srgbClr val="B89A54"/>
              </a:buClr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2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DADA17-67FF-1D46-9C1B-A74320239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9C40CC-4029-564B-B3C1-A3A40FD32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8D1C6-984D-DC46-9E5B-26269980A5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1" i="0">
                <a:solidFill>
                  <a:schemeClr val="tx2"/>
                </a:solidFill>
                <a:latin typeface="Unilever Shilling Medium" panose="020B0502020202020204" pitchFamily="34" charset="77"/>
                <a:cs typeface="Unilever Shilling Medium" panose="020B0502020202020204" pitchFamily="34" charset="77"/>
              </a:defRPr>
            </a:lvl1pPr>
          </a:lstStyle>
          <a:p>
            <a:fld id="{5A9B5419-84FE-6645-8EB5-9AA33A926C27}" type="datetime1">
              <a:rPr lang="en-GB" smtClean="0"/>
              <a:t>19/04/2025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3B4F8-6102-EA42-88D1-FD2A2DFDC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200" b="1" i="0">
                <a:solidFill>
                  <a:schemeClr val="tx2"/>
                </a:solidFill>
                <a:latin typeface="Unilever Shilling Medium" panose="020B0502020202020204" pitchFamily="34" charset="77"/>
                <a:cs typeface="Unilever Shilling Medium" panose="020B0502020202020204" pitchFamily="34" charset="77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DCA75-E51C-564D-B24E-143533977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>
                <a:solidFill>
                  <a:schemeClr val="tx2"/>
                </a:solidFill>
                <a:latin typeface="Unilever Shilling Medium" panose="020B0502020202020204" pitchFamily="34" charset="77"/>
                <a:cs typeface="Unilever Shilling Medium" panose="020B0502020202020204" pitchFamily="34" charset="77"/>
              </a:defRPr>
            </a:lvl1pPr>
          </a:lstStyle>
          <a:p>
            <a:fld id="{81BFEE39-4626-5744-A57E-063F5D338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7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2"/>
          </a:solidFill>
          <a:latin typeface="Unilever Shilling" panose="020B0502020202020204" pitchFamily="34" charset="77"/>
          <a:ea typeface="+mj-ea"/>
          <a:cs typeface="Unilever Shilling" panose="020B0502020202020204" pitchFamily="34" charset="77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500" b="1" i="0" kern="1200">
          <a:solidFill>
            <a:schemeClr val="tx2"/>
          </a:solidFill>
          <a:latin typeface="Unilever Shilling Medium" panose="020B0502020202020204" pitchFamily="34" charset="77"/>
          <a:ea typeface="+mn-ea"/>
          <a:cs typeface="Unilever Shilling Medium" panose="020B0502020202020204" pitchFamily="34" charset="77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2"/>
          </a:solidFill>
          <a:latin typeface="Unilever Shilling Medium" panose="020B0502020202020204" pitchFamily="34" charset="77"/>
          <a:ea typeface="+mn-ea"/>
          <a:cs typeface="Unilever Shilling Medium" panose="020B0502020202020204" pitchFamily="34" charset="77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2"/>
          </a:solidFill>
          <a:latin typeface="Unilever Shilling Medium" panose="020B0502020202020204" pitchFamily="34" charset="77"/>
          <a:ea typeface="+mn-ea"/>
          <a:cs typeface="Unilever Shilling Medium" panose="020B0502020202020204" pitchFamily="34" charset="77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2"/>
          </a:solidFill>
          <a:latin typeface="Unilever Shilling Medium" panose="020B0502020202020204" pitchFamily="34" charset="77"/>
          <a:ea typeface="+mn-ea"/>
          <a:cs typeface="Unilever Shilling Medium" panose="020B0502020202020204" pitchFamily="34" charset="77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2"/>
          </a:solidFill>
          <a:latin typeface="Unilever Shilling Medium" panose="020B0502020202020204" pitchFamily="34" charset="77"/>
          <a:ea typeface="+mn-ea"/>
          <a:cs typeface="Unilever Shilling Medium" panose="020B0502020202020204" pitchFamily="34" charset="77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148A6D32-DEC7-9836-B1AE-3ABE50FCD8BB}"/>
              </a:ext>
            </a:extLst>
          </p:cNvPr>
          <p:cNvSpPr txBox="1"/>
          <p:nvPr/>
        </p:nvSpPr>
        <p:spPr>
          <a:xfrm>
            <a:off x="2889982" y="3116738"/>
            <a:ext cx="705437" cy="31889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29%</a:t>
            </a:r>
            <a:endParaRPr kumimoji="0" lang="ru-RU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Unilever Shilling" panose="020B0502020202020204" pitchFamily="34" charset="7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94DBCBE-5FD8-DC80-7D3A-FEFE194A3048}"/>
              </a:ext>
            </a:extLst>
          </p:cNvPr>
          <p:cNvSpPr txBox="1"/>
          <p:nvPr/>
        </p:nvSpPr>
        <p:spPr>
          <a:xfrm>
            <a:off x="2487742" y="3373191"/>
            <a:ext cx="1426455" cy="4104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фрукты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8011" y="1542637"/>
            <a:ext cx="8903844" cy="189299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ТИТУЛЬНЫЙ СЛАЙД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ФИО УЧАСТНИКА</a:t>
            </a:r>
          </a:p>
        </p:txBody>
      </p:sp>
    </p:spTree>
    <p:extLst>
      <p:ext uri="{BB962C8B-B14F-4D97-AF65-F5344CB8AC3E}">
        <p14:creationId xmlns:p14="http://schemas.microsoft.com/office/powerpoint/2010/main" val="109003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148A6D32-DEC7-9836-B1AE-3ABE50FCD8BB}"/>
              </a:ext>
            </a:extLst>
          </p:cNvPr>
          <p:cNvSpPr txBox="1"/>
          <p:nvPr/>
        </p:nvSpPr>
        <p:spPr>
          <a:xfrm>
            <a:off x="2889982" y="3116738"/>
            <a:ext cx="705437" cy="31889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29%</a:t>
            </a:r>
            <a:endParaRPr kumimoji="0" lang="ru-RU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Unilever Shilling" panose="020B0502020202020204" pitchFamily="34" charset="7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94DBCBE-5FD8-DC80-7D3A-FEFE194A3048}"/>
              </a:ext>
            </a:extLst>
          </p:cNvPr>
          <p:cNvSpPr txBox="1"/>
          <p:nvPr/>
        </p:nvSpPr>
        <p:spPr>
          <a:xfrm>
            <a:off x="2487742" y="3373191"/>
            <a:ext cx="1426455" cy="4104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фрукты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1756" y="405478"/>
            <a:ext cx="9725880" cy="107472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СЛАЙД ДЛЯ ЗАПОЛНЕНИЯ 1: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Маркетинговое обоснование замены шоколада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1756" y="1365600"/>
            <a:ext cx="9402608" cy="1403155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Дано: компания рассматривает 2 варианта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Альтернативный шоколад («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нешоколад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» из существующего сырья (кокос, гречиха, нут и т.д.)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Лабораторное/клеточное какао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Unilever Shilling" panose="020B0502020202020204" pitchFamily="34" charset="77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Оцените критерии, представленные ниже, заполнив таблицу, и выберите вариант,</a:t>
            </a:r>
            <a:b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</a:b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который считаете наиболее перспективным для бренда, и аргументируйте свой выбор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41756" y="3006500"/>
          <a:ext cx="10492500" cy="3440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500">
                  <a:extLst>
                    <a:ext uri="{9D8B030D-6E8A-4147-A177-3AD203B41FA5}">
                      <a16:colId xmlns:a16="http://schemas.microsoft.com/office/drawing/2014/main" val="2960235844"/>
                    </a:ext>
                  </a:extLst>
                </a:gridCol>
                <a:gridCol w="3497500">
                  <a:extLst>
                    <a:ext uri="{9D8B030D-6E8A-4147-A177-3AD203B41FA5}">
                      <a16:colId xmlns:a16="http://schemas.microsoft.com/office/drawing/2014/main" val="2438949995"/>
                    </a:ext>
                  </a:extLst>
                </a:gridCol>
                <a:gridCol w="3497500">
                  <a:extLst>
                    <a:ext uri="{9D8B030D-6E8A-4147-A177-3AD203B41FA5}">
                      <a16:colId xmlns:a16="http://schemas.microsoft.com/office/drawing/2014/main" val="1568095016"/>
                    </a:ext>
                  </a:extLst>
                </a:gridCol>
              </a:tblGrid>
              <a:tr h="567579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Критерий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Альтернативный шоколад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Клеточное какао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54171"/>
                  </a:ext>
                </a:extLst>
              </a:tr>
              <a:tr h="602587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Сохранение </a:t>
                      </a:r>
                      <a:r>
                        <a:rPr lang="ru-RU" sz="1400" dirty="0" err="1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премиальности</a:t>
                      </a:r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055800"/>
                  </a:ext>
                </a:extLst>
              </a:tr>
              <a:tr h="567579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Соответствие</a:t>
                      </a:r>
                      <a:r>
                        <a:rPr lang="ru-RU" sz="1400" baseline="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 ДНК бренда</a:t>
                      </a:r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153596"/>
                  </a:ext>
                </a:extLst>
              </a:tr>
              <a:tr h="567579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Восприятие потребителей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616098"/>
                  </a:ext>
                </a:extLst>
              </a:tr>
              <a:tr h="567579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УТП, коммуникация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183117"/>
                  </a:ext>
                </a:extLst>
              </a:tr>
              <a:tr h="567579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Риски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360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89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756" y="405478"/>
            <a:ext cx="9725880" cy="107472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СЛАЙД ДЛЯ ЗАПОЛНЕНИЯ 2: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Маркетинговое обоснование замены шоколада</a:t>
            </a:r>
          </a:p>
        </p:txBody>
      </p:sp>
      <p:sp>
        <p:nvSpPr>
          <p:cNvPr id="8" name="Rectangle 7"/>
          <p:cNvSpPr/>
          <p:nvPr/>
        </p:nvSpPr>
        <p:spPr>
          <a:xfrm>
            <a:off x="341756" y="1714994"/>
            <a:ext cx="10113808" cy="52020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Аргументация выбранного варианта</a:t>
            </a:r>
          </a:p>
        </p:txBody>
      </p:sp>
      <p:sp>
        <p:nvSpPr>
          <p:cNvPr id="9" name="Rectangle 8"/>
          <p:cNvSpPr/>
          <p:nvPr/>
        </p:nvSpPr>
        <p:spPr>
          <a:xfrm>
            <a:off x="341756" y="2414576"/>
            <a:ext cx="10113808" cy="39954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3B1B1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541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148A6D32-DEC7-9836-B1AE-3ABE50FCD8BB}"/>
              </a:ext>
            </a:extLst>
          </p:cNvPr>
          <p:cNvSpPr txBox="1"/>
          <p:nvPr/>
        </p:nvSpPr>
        <p:spPr>
          <a:xfrm>
            <a:off x="2889982" y="3116738"/>
            <a:ext cx="705437" cy="31889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29%</a:t>
            </a:r>
            <a:endParaRPr kumimoji="0" lang="ru-RU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Unilever Shilling" panose="020B0502020202020204" pitchFamily="34" charset="7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94DBCBE-5FD8-DC80-7D3A-FEFE194A3048}"/>
              </a:ext>
            </a:extLst>
          </p:cNvPr>
          <p:cNvSpPr txBox="1"/>
          <p:nvPr/>
        </p:nvSpPr>
        <p:spPr>
          <a:xfrm>
            <a:off x="2487742" y="3373191"/>
            <a:ext cx="1426455" cy="4104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фрукты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1756" y="405479"/>
            <a:ext cx="9725880" cy="7592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СЛАЙД ДЛЯ ЗАПОЛНЕНИЯ 3: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Новое позиционирование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1756" y="1461618"/>
            <a:ext cx="8709892" cy="61656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Сейчас УТП Магната – 100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%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шоколад.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По выбранному в предыдущем задании варианту заполните таблицу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41754" y="2203310"/>
          <a:ext cx="10351912" cy="4062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5956">
                  <a:extLst>
                    <a:ext uri="{9D8B030D-6E8A-4147-A177-3AD203B41FA5}">
                      <a16:colId xmlns:a16="http://schemas.microsoft.com/office/drawing/2014/main" val="2960235844"/>
                    </a:ext>
                  </a:extLst>
                </a:gridCol>
                <a:gridCol w="5175956">
                  <a:extLst>
                    <a:ext uri="{9D8B030D-6E8A-4147-A177-3AD203B41FA5}">
                      <a16:colId xmlns:a16="http://schemas.microsoft.com/office/drawing/2014/main" val="2290106189"/>
                    </a:ext>
                  </a:extLst>
                </a:gridCol>
              </a:tblGrid>
              <a:tr h="677123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Критерий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Новый вариант шоколада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54171"/>
                  </a:ext>
                </a:extLst>
              </a:tr>
              <a:tr h="677123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Описание позиционирования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055800"/>
                  </a:ext>
                </a:extLst>
              </a:tr>
              <a:tr h="677123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Новые</a:t>
                      </a:r>
                      <a:r>
                        <a:rPr lang="ru-RU" sz="1400" baseline="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 УТП</a:t>
                      </a:r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153596"/>
                  </a:ext>
                </a:extLst>
              </a:tr>
              <a:tr h="677123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Объяснение, чем новый «</a:t>
                      </a:r>
                      <a:r>
                        <a:rPr lang="ru-RU" sz="1400" dirty="0" err="1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нешоколад</a:t>
                      </a:r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» лучше классического</a:t>
                      </a:r>
                      <a:r>
                        <a:rPr lang="ru-RU" sz="1400" baseline="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 шоколада</a:t>
                      </a:r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951327"/>
                  </a:ext>
                </a:extLst>
              </a:tr>
              <a:tr h="677123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Обновленный</a:t>
                      </a:r>
                      <a:r>
                        <a:rPr lang="ru-RU" sz="1400" baseline="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 с</a:t>
                      </a:r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логан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616098"/>
                  </a:ext>
                </a:extLst>
              </a:tr>
              <a:tr h="677123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Новое</a:t>
                      </a:r>
                      <a:r>
                        <a:rPr lang="ru-RU" sz="1400" baseline="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 о</a:t>
                      </a:r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бещание бренда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183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33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148A6D32-DEC7-9836-B1AE-3ABE50FCD8BB}"/>
              </a:ext>
            </a:extLst>
          </p:cNvPr>
          <p:cNvSpPr txBox="1"/>
          <p:nvPr/>
        </p:nvSpPr>
        <p:spPr>
          <a:xfrm>
            <a:off x="2889982" y="3116738"/>
            <a:ext cx="705437" cy="31889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29%</a:t>
            </a:r>
            <a:endParaRPr kumimoji="0" lang="ru-RU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Unilever Shilling" panose="020B0502020202020204" pitchFamily="34" charset="7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94DBCBE-5FD8-DC80-7D3A-FEFE194A3048}"/>
              </a:ext>
            </a:extLst>
          </p:cNvPr>
          <p:cNvSpPr txBox="1"/>
          <p:nvPr/>
        </p:nvSpPr>
        <p:spPr>
          <a:xfrm>
            <a:off x="2487742" y="3373191"/>
            <a:ext cx="1426455" cy="4104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фрукты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1756" y="405479"/>
            <a:ext cx="9725880" cy="91532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СЛАЙД ДЛЯ ЗАПОЛНЕНИЯ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4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: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B1B1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Дорожная карта на 1 год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1756" y="1646346"/>
            <a:ext cx="10437081" cy="126311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Составьте пошаговый план внедрения инновации на 1 год с разбивкой по кварталам. 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Unilever Shilling" panose="020B0502020202020204" pitchFamily="34" charset="77"/>
              </a:rPr>
              <a:t>Заполните все элементы в таблице.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41755" y="2358190"/>
          <a:ext cx="1017866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5732">
                  <a:extLst>
                    <a:ext uri="{9D8B030D-6E8A-4147-A177-3AD203B41FA5}">
                      <a16:colId xmlns:a16="http://schemas.microsoft.com/office/drawing/2014/main" val="2960235844"/>
                    </a:ext>
                  </a:extLst>
                </a:gridCol>
                <a:gridCol w="2035732">
                  <a:extLst>
                    <a:ext uri="{9D8B030D-6E8A-4147-A177-3AD203B41FA5}">
                      <a16:colId xmlns:a16="http://schemas.microsoft.com/office/drawing/2014/main" val="1359413917"/>
                    </a:ext>
                  </a:extLst>
                </a:gridCol>
                <a:gridCol w="2035732">
                  <a:extLst>
                    <a:ext uri="{9D8B030D-6E8A-4147-A177-3AD203B41FA5}">
                      <a16:colId xmlns:a16="http://schemas.microsoft.com/office/drawing/2014/main" val="1204146256"/>
                    </a:ext>
                  </a:extLst>
                </a:gridCol>
                <a:gridCol w="2035732">
                  <a:extLst>
                    <a:ext uri="{9D8B030D-6E8A-4147-A177-3AD203B41FA5}">
                      <a16:colId xmlns:a16="http://schemas.microsoft.com/office/drawing/2014/main" val="154829635"/>
                    </a:ext>
                  </a:extLst>
                </a:gridCol>
                <a:gridCol w="2035732">
                  <a:extLst>
                    <a:ext uri="{9D8B030D-6E8A-4147-A177-3AD203B41FA5}">
                      <a16:colId xmlns:a16="http://schemas.microsoft.com/office/drawing/2014/main" val="2290106189"/>
                    </a:ext>
                  </a:extLst>
                </a:gridCol>
              </a:tblGrid>
              <a:tr h="554607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Q1</a:t>
                      </a:r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Q2</a:t>
                      </a:r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Q3</a:t>
                      </a:r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Q4</a:t>
                      </a:r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54171"/>
                  </a:ext>
                </a:extLst>
              </a:tr>
              <a:tr h="796067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Предлагаемые</a:t>
                      </a:r>
                      <a:r>
                        <a:rPr lang="ru-RU" sz="1400" baseline="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 действия</a:t>
                      </a:r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055800"/>
                  </a:ext>
                </a:extLst>
              </a:tr>
              <a:tr h="796067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Метрики для </a:t>
                      </a:r>
                      <a:b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их оценки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153596"/>
                  </a:ext>
                </a:extLst>
              </a:tr>
              <a:tr h="75276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Риски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951327"/>
                  </a:ext>
                </a:extLst>
              </a:tr>
              <a:tr h="1123859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3B1B10"/>
                          </a:solidFill>
                          <a:latin typeface="Century Gothic" panose="020B0502020202020204" pitchFamily="34" charset="0"/>
                        </a:rPr>
                        <a:t>Предложения по минимизации рисков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3B1B1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616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886326"/>
      </p:ext>
    </p:extLst>
  </p:cSld>
  <p:clrMapOvr>
    <a:masterClrMapping/>
  </p:clrMapOvr>
</p:sld>
</file>

<file path=ppt/theme/theme1.xml><?xml version="1.0" encoding="utf-8"?>
<a:theme xmlns:a="http://schemas.openxmlformats.org/drawingml/2006/main" name="7_Office Theme">
  <a:themeElements>
    <a:clrScheme name="Unilver02">
      <a:dk1>
        <a:srgbClr val="000000"/>
      </a:dk1>
      <a:lt1>
        <a:srgbClr val="FFFFFF"/>
      </a:lt1>
      <a:dk2>
        <a:srgbClr val="1F36C7"/>
      </a:dk2>
      <a:lt2>
        <a:srgbClr val="E7E6E6"/>
      </a:lt2>
      <a:accent1>
        <a:srgbClr val="005EEF"/>
      </a:accent1>
      <a:accent2>
        <a:srgbClr val="FFE200"/>
      </a:accent2>
      <a:accent3>
        <a:srgbClr val="FF79C6"/>
      </a:accent3>
      <a:accent4>
        <a:srgbClr val="00D6C3"/>
      </a:accent4>
      <a:accent5>
        <a:srgbClr val="9C44C0"/>
      </a:accent5>
      <a:accent6>
        <a:srgbClr val="FF544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dirty="0" err="1" smtClean="0">
            <a:solidFill>
              <a:schemeClr val="tx1"/>
            </a:solidFill>
            <a:latin typeface="Unilever Shilling" panose="020B0502020202020204" pitchFamily="34" charset="77"/>
            <a:cs typeface="Unilever Shilling" panose="020B0502020202020204" pitchFamily="34" charset="7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Unilever PPT template widescreen Oct" id="{C2E94B05-CF99-3243-AE34-07528B5BD29F}" vid="{9019F0FA-BEC9-E442-AF2F-0638FFE0C6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434</Words>
  <Application>Microsoft Office PowerPoint</Application>
  <PresentationFormat>Widescreen</PresentationFormat>
  <Paragraphs>56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Calibri</vt:lpstr>
      <vt:lpstr>Century Gothic</vt:lpstr>
      <vt:lpstr>Unilever Shilling</vt:lpstr>
      <vt:lpstr>Unilever Shilling Medium</vt:lpstr>
      <vt:lpstr>7_Office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Aleksandr Pakhalov</dc:creator>
  <cp:lastModifiedBy>Aleksandr Pakhalov</cp:lastModifiedBy>
  <cp:revision>2</cp:revision>
  <dcterms:created xsi:type="dcterms:W3CDTF">2025-04-19T07:18:56Z</dcterms:created>
  <dcterms:modified xsi:type="dcterms:W3CDTF">2025-04-19T07:21:38Z</dcterms:modified>
</cp:coreProperties>
</file>